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52"/>
    <a:srgbClr val="7F4592"/>
    <a:srgbClr val="929292"/>
    <a:srgbClr val="0D8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68" d="100"/>
          <a:sy n="68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5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0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2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7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5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2000" t="-7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206F2-234F-1344-A58A-8F2A970551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9E30C-6A31-7C4E-B210-E666CF55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b-Jf1PDyAj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A652-CD56-BC47-AF1E-B58C71565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122793-E095-C746-9E31-D2BF9320B456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-3353" y="2641461"/>
            <a:ext cx="914064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spc="-150" dirty="0">
                <a:solidFill>
                  <a:srgbClr val="EE9052"/>
                </a:solidFill>
                <a:latin typeface="Century Gothic" panose="020B0502020202020204" pitchFamily="34" charset="0"/>
              </a:rPr>
              <a:t>Tourism as a Vector of Wellbeing</a:t>
            </a:r>
          </a:p>
          <a:p>
            <a:pPr algn="ctr"/>
            <a:r>
              <a:rPr lang="en-US" sz="4000" b="1" spc="-150" dirty="0">
                <a:solidFill>
                  <a:srgbClr val="EE9052"/>
                </a:solidFill>
                <a:latin typeface="Century Gothic" panose="020B0502020202020204" pitchFamily="34" charset="0"/>
              </a:rPr>
              <a:t>  A Post-</a:t>
            </a:r>
            <a:r>
              <a:rPr lang="en-US" sz="4000" b="1" spc="-150" dirty="0" err="1">
                <a:solidFill>
                  <a:srgbClr val="EE9052"/>
                </a:solidFill>
                <a:latin typeface="Century Gothic" panose="020B0502020202020204" pitchFamily="34" charset="0"/>
              </a:rPr>
              <a:t>Covid</a:t>
            </a:r>
            <a:r>
              <a:rPr lang="en-US" sz="4000" b="1" spc="-150" dirty="0">
                <a:solidFill>
                  <a:srgbClr val="EE9052"/>
                </a:solidFill>
                <a:latin typeface="Century Gothic" panose="020B0502020202020204" pitchFamily="34" charset="0"/>
              </a:rPr>
              <a:t> Perspective</a:t>
            </a:r>
          </a:p>
          <a:p>
            <a:pPr algn="ctr"/>
            <a:endParaRPr lang="en-US" sz="3200" b="1" dirty="0">
              <a:solidFill>
                <a:srgbClr val="7F459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7F4592"/>
                </a:solidFill>
                <a:latin typeface="Century Gothic" panose="020B0502020202020204" pitchFamily="34" charset="0"/>
              </a:rPr>
              <a:t>Rosemary Teed, Founder/Director</a:t>
            </a:r>
          </a:p>
          <a:p>
            <a:pPr algn="ctr"/>
            <a:endParaRPr lang="en-US" sz="2400" dirty="0">
              <a:solidFill>
                <a:srgbClr val="7F459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7F4592"/>
                </a:solidFill>
                <a:latin typeface="Century Gothic" panose="020B0502020202020204" pitchFamily="34" charset="0"/>
              </a:rPr>
              <a:t>Magical Getaway Foundation</a:t>
            </a:r>
          </a:p>
          <a:p>
            <a:pPr algn="ctr"/>
            <a:r>
              <a:rPr lang="en-US" sz="2400" b="1" dirty="0">
                <a:solidFill>
                  <a:srgbClr val="7F4592"/>
                </a:solidFill>
                <a:latin typeface="Century Gothic" panose="020B0502020202020204" pitchFamily="34" charset="0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218300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459463" y="2879166"/>
            <a:ext cx="53096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900" b="1" dirty="0">
              <a:solidFill>
                <a:srgbClr val="EE9052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Lifetime family memories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Social connectedness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Reduced stress and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Strengthened family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Increased self-esteem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Someone cares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4FFA3D-2F5F-DC40-BE22-5DD1E1472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375EA-F7B4-7443-B03F-05CC4832E973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AC34C-587C-7145-AE98-7033192F0CE0}"/>
              </a:ext>
            </a:extLst>
          </p:cNvPr>
          <p:cNvSpPr/>
          <p:nvPr/>
        </p:nvSpPr>
        <p:spPr>
          <a:xfrm>
            <a:off x="721526" y="2357157"/>
            <a:ext cx="4167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Hope Created</a:t>
            </a:r>
          </a:p>
        </p:txBody>
      </p:sp>
      <p:pic>
        <p:nvPicPr>
          <p:cNvPr id="11" name="Picture 10" descr="A young boy sitting at a beach&#10;&#10;Description automatically generated">
            <a:extLst>
              <a:ext uri="{FF2B5EF4-FFF2-40B4-BE49-F238E27FC236}">
                <a16:creationId xmlns:a16="http://schemas.microsoft.com/office/drawing/2014/main" id="{1C142520-DC5D-0E41-AAC8-B244F9A91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8" t="3527" r="6929"/>
          <a:stretch/>
        </p:blipFill>
        <p:spPr>
          <a:xfrm rot="263228">
            <a:off x="5323960" y="2694713"/>
            <a:ext cx="3578362" cy="2561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9BFB0E-5F2D-6C44-83C4-47A733173169}"/>
              </a:ext>
            </a:extLst>
          </p:cNvPr>
          <p:cNvSpPr txBox="1"/>
          <p:nvPr/>
        </p:nvSpPr>
        <p:spPr>
          <a:xfrm rot="266432">
            <a:off x="5609134" y="5300427"/>
            <a:ext cx="281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entury Gothic" panose="020B0502020202020204" pitchFamily="34" charset="0"/>
              </a:rPr>
              <a:t>Sumner Family Holiday, March 2019</a:t>
            </a:r>
          </a:p>
        </p:txBody>
      </p:sp>
    </p:spTree>
    <p:extLst>
      <p:ext uri="{BB962C8B-B14F-4D97-AF65-F5344CB8AC3E}">
        <p14:creationId xmlns:p14="http://schemas.microsoft.com/office/powerpoint/2010/main" val="213815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382560" y="2257818"/>
            <a:ext cx="49637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7F4592"/>
                </a:solidFill>
                <a:latin typeface="Century Gothic" panose="020B0502020202020204" pitchFamily="34" charset="0"/>
              </a:rPr>
              <a:t>These will certainly be wonderful memories for my family to keep for a lifetime. </a:t>
            </a:r>
          </a:p>
          <a:p>
            <a:endParaRPr lang="en-AU" sz="900" dirty="0">
              <a:solidFill>
                <a:srgbClr val="7F4592"/>
              </a:solidFill>
              <a:latin typeface="Century Gothic" panose="020B0502020202020204" pitchFamily="34" charset="0"/>
            </a:endParaRPr>
          </a:p>
          <a:p>
            <a:r>
              <a:rPr lang="en-AU" dirty="0">
                <a:solidFill>
                  <a:srgbClr val="7F4592"/>
                </a:solidFill>
                <a:latin typeface="Century Gothic" panose="020B0502020202020204" pitchFamily="34" charset="0"/>
              </a:rPr>
              <a:t>Our experience has helped with our healing, and I believe that with each </a:t>
            </a:r>
            <a:br>
              <a:rPr lang="en-AU" dirty="0">
                <a:solidFill>
                  <a:srgbClr val="7F4592"/>
                </a:solidFill>
                <a:latin typeface="Century Gothic" panose="020B0502020202020204" pitchFamily="34" charset="0"/>
              </a:rPr>
            </a:br>
            <a:r>
              <a:rPr lang="en-AU" dirty="0">
                <a:solidFill>
                  <a:srgbClr val="7F4592"/>
                </a:solidFill>
                <a:latin typeface="Century Gothic" panose="020B0502020202020204" pitchFamily="34" charset="0"/>
              </a:rPr>
              <a:t>great memory puts a brick in the wall </a:t>
            </a:r>
            <a:br>
              <a:rPr lang="en-AU" dirty="0">
                <a:solidFill>
                  <a:srgbClr val="7F4592"/>
                </a:solidFill>
                <a:latin typeface="Century Gothic" panose="020B0502020202020204" pitchFamily="34" charset="0"/>
              </a:rPr>
            </a:br>
            <a:r>
              <a:rPr lang="en-AU" dirty="0">
                <a:solidFill>
                  <a:srgbClr val="7F4592"/>
                </a:solidFill>
                <a:latin typeface="Century Gothic" panose="020B0502020202020204" pitchFamily="34" charset="0"/>
              </a:rPr>
              <a:t>that helps build a wall away from the trauma these boys have experienced. </a:t>
            </a:r>
          </a:p>
          <a:p>
            <a:endParaRPr lang="en-AU" sz="900" dirty="0">
              <a:solidFill>
                <a:srgbClr val="7F4592"/>
              </a:solidFill>
              <a:latin typeface="Century Gothic" panose="020B0502020202020204" pitchFamily="34" charset="0"/>
            </a:endParaRPr>
          </a:p>
          <a:p>
            <a:r>
              <a:rPr lang="en-AU" dirty="0">
                <a:solidFill>
                  <a:srgbClr val="7F4592"/>
                </a:solidFill>
                <a:latin typeface="Century Gothic" panose="020B0502020202020204" pitchFamily="34" charset="0"/>
              </a:rPr>
              <a:t>Their first ever holiday has given many different experiences, knowledge and memories that I would never have been able to give them by myself.</a:t>
            </a:r>
          </a:p>
          <a:p>
            <a:endParaRPr lang="en-AU" sz="800" b="1" dirty="0">
              <a:solidFill>
                <a:srgbClr val="7F459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b="1" dirty="0">
                <a:solidFill>
                  <a:srgbClr val="7F4592"/>
                </a:solidFill>
                <a:latin typeface="Century Gothic" panose="020B0502020202020204" pitchFamily="34" charset="0"/>
              </a:rPr>
              <a:t>Annalise (Mum)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98D0D5-0FC4-BC45-AC8F-4298E3D9E425}"/>
              </a:ext>
            </a:extLst>
          </p:cNvPr>
          <p:cNvSpPr txBox="1">
            <a:spLocks/>
          </p:cNvSpPr>
          <p:nvPr/>
        </p:nvSpPr>
        <p:spPr>
          <a:xfrm>
            <a:off x="-3353" y="-1130475"/>
            <a:ext cx="914400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3C341-62EB-A043-B923-E2CD9857A295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  <p:pic>
        <p:nvPicPr>
          <p:cNvPr id="6" name="Picture 5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0533AC64-2E71-7149-AFC8-A959236FA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96"/>
          <a:stretch/>
        </p:blipFill>
        <p:spPr>
          <a:xfrm rot="299857">
            <a:off x="6962903" y="1964994"/>
            <a:ext cx="1746881" cy="2166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F230ECF-8995-9647-80DE-DFF25C13A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270" b="8222"/>
          <a:stretch/>
        </p:blipFill>
        <p:spPr>
          <a:xfrm rot="21364951">
            <a:off x="5030482" y="3120797"/>
            <a:ext cx="2216922" cy="2605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6F8342-EB09-864B-B340-2B29188DC847}"/>
              </a:ext>
            </a:extLst>
          </p:cNvPr>
          <p:cNvSpPr txBox="1"/>
          <p:nvPr/>
        </p:nvSpPr>
        <p:spPr>
          <a:xfrm>
            <a:off x="7425282" y="4677767"/>
            <a:ext cx="137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latin typeface="Century Gothic" panose="020B0502020202020204" pitchFamily="34" charset="0"/>
              </a:rPr>
              <a:t>First Ever Family Holiday, June 2018</a:t>
            </a:r>
          </a:p>
        </p:txBody>
      </p:sp>
    </p:spTree>
    <p:extLst>
      <p:ext uri="{BB962C8B-B14F-4D97-AF65-F5344CB8AC3E}">
        <p14:creationId xmlns:p14="http://schemas.microsoft.com/office/powerpoint/2010/main" val="1903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721526" y="3004537"/>
            <a:ext cx="78015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sz="900" b="1" dirty="0">
              <a:solidFill>
                <a:srgbClr val="EE9052"/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Donations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Highway Collections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Gala Dinners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Social Tourism Forums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Family Fun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Other Events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E134EA-4B47-F64B-B6BA-608807567FDD}"/>
              </a:ext>
            </a:extLst>
          </p:cNvPr>
          <p:cNvSpPr txBox="1">
            <a:spLocks/>
          </p:cNvSpPr>
          <p:nvPr/>
        </p:nvSpPr>
        <p:spPr>
          <a:xfrm>
            <a:off x="-3353" y="-1130475"/>
            <a:ext cx="914400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D43F6-9DED-7F4A-93AA-EAC3CBF58E73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  <p:pic>
        <p:nvPicPr>
          <p:cNvPr id="6" name="Picture 5" descr="A person standing next to a road&#10;&#10;Description automatically generated">
            <a:extLst>
              <a:ext uri="{FF2B5EF4-FFF2-40B4-BE49-F238E27FC236}">
                <a16:creationId xmlns:a16="http://schemas.microsoft.com/office/drawing/2014/main" id="{5F7CC56D-2F7C-FA4B-AB10-9EF032A94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9" t="12333" r="4560" b="4471"/>
          <a:stretch/>
        </p:blipFill>
        <p:spPr>
          <a:xfrm rot="222092">
            <a:off x="5813481" y="2409559"/>
            <a:ext cx="2793378" cy="336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762DB8-84E3-EC47-9F87-B287BFEBD3CF}"/>
              </a:ext>
            </a:extLst>
          </p:cNvPr>
          <p:cNvSpPr/>
          <p:nvPr/>
        </p:nvSpPr>
        <p:spPr>
          <a:xfrm>
            <a:off x="620883" y="20682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Pre COVID-19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140888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1062293" y="2477296"/>
            <a:ext cx="7012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COVID-19</a:t>
            </a:r>
          </a:p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Community Impact</a:t>
            </a:r>
          </a:p>
          <a:p>
            <a:pPr algn="ctr">
              <a:spcAft>
                <a:spcPts val="600"/>
              </a:spcAft>
            </a:pPr>
            <a:endParaRPr lang="en-US" sz="800" b="1" dirty="0">
              <a:solidFill>
                <a:srgbClr val="EE9052"/>
              </a:solidFill>
              <a:latin typeface="Century Gothic" panose="020B0502020202020204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Stress, anxiety, concern, isolation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Unemployment / debt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Increase in domestic violence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Economic downturn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Mental health issues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7F459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70987-BB99-D644-BDA0-1BBCE970AE0F}"/>
              </a:ext>
            </a:extLst>
          </p:cNvPr>
          <p:cNvSpPr txBox="1">
            <a:spLocks/>
          </p:cNvSpPr>
          <p:nvPr/>
        </p:nvSpPr>
        <p:spPr>
          <a:xfrm>
            <a:off x="-3353" y="-1130475"/>
            <a:ext cx="914400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CCF87-02E7-0D47-AB5B-37DD4260ABF8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</p:spTree>
    <p:extLst>
      <p:ext uri="{BB962C8B-B14F-4D97-AF65-F5344CB8AC3E}">
        <p14:creationId xmlns:p14="http://schemas.microsoft.com/office/powerpoint/2010/main" val="238699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972078" y="2594511"/>
            <a:ext cx="72119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COVID-19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MGF Impact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No first ever getaways/holidays gifted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Increased waiting list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Significant decrease in donations and number of volunteers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Unable to </a:t>
            </a:r>
            <a:r>
              <a:rPr lang="en-US" sz="2400" dirty="0" err="1">
                <a:latin typeface="Century Gothic" panose="020B0502020202020204" pitchFamily="34" charset="0"/>
              </a:rPr>
              <a:t>organise</a:t>
            </a:r>
            <a:r>
              <a:rPr lang="en-US" sz="2400" dirty="0">
                <a:latin typeface="Century Gothic" panose="020B0502020202020204" pitchFamily="34" charset="0"/>
              </a:rPr>
              <a:t> direct fundraising events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DFD79F-7513-BC4E-973F-B5D2EBCFFA4F}"/>
              </a:ext>
            </a:extLst>
          </p:cNvPr>
          <p:cNvSpPr txBox="1">
            <a:spLocks/>
          </p:cNvSpPr>
          <p:nvPr/>
        </p:nvSpPr>
        <p:spPr>
          <a:xfrm>
            <a:off x="-3353" y="-1130475"/>
            <a:ext cx="914400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0886F-B050-9A4F-B1D7-AC3F103AC6AC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</p:spTree>
    <p:extLst>
      <p:ext uri="{BB962C8B-B14F-4D97-AF65-F5344CB8AC3E}">
        <p14:creationId xmlns:p14="http://schemas.microsoft.com/office/powerpoint/2010/main" val="106387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813884" y="2532286"/>
            <a:ext cx="750952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Post COVID-19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The Way Forward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Significant increase in mental health and wellbeing issues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Greater demand for first ever getaways/holidays to bring </a:t>
            </a:r>
            <a:r>
              <a:rPr lang="en-US" sz="24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hope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Tourism; a vector for wellbeing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CF6B9F-3D37-1244-AF8E-B344CF466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AC2364-E2A9-DA46-94EF-EF6D938E8BCE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</p:spTree>
    <p:extLst>
      <p:ext uri="{BB962C8B-B14F-4D97-AF65-F5344CB8AC3E}">
        <p14:creationId xmlns:p14="http://schemas.microsoft.com/office/powerpoint/2010/main" val="162062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263013" y="2448942"/>
            <a:ext cx="86112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Thank You for Your </a:t>
            </a:r>
          </a:p>
          <a:p>
            <a:pPr algn="ctr"/>
            <a:r>
              <a:rPr lang="en-US" sz="44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Attendance</a:t>
            </a:r>
          </a:p>
          <a:p>
            <a:pPr algn="ctr"/>
            <a:endParaRPr lang="en-US" sz="3200" b="1" dirty="0">
              <a:solidFill>
                <a:srgbClr val="7F459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7F4592"/>
                </a:solidFill>
                <a:latin typeface="Century Gothic" panose="020B0502020202020204" pitchFamily="34" charset="0"/>
                <a:hlinkClick r:id="rId4"/>
              </a:rPr>
              <a:t>Video</a:t>
            </a:r>
            <a:endParaRPr lang="en-US" sz="3200" b="1" dirty="0">
              <a:solidFill>
                <a:srgbClr val="7F4592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b="1" dirty="0">
              <a:solidFill>
                <a:srgbClr val="7F459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2800" dirty="0">
                <a:latin typeface="Century Gothic" panose="020B0502020202020204" pitchFamily="34" charset="0"/>
              </a:rPr>
              <a:t>www.magicalgetawayfoundation.org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DD7F89-2A3E-A445-8ED1-932BC992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20966-B7A2-2543-9531-794E85B47609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</p:spTree>
    <p:extLst>
      <p:ext uri="{BB962C8B-B14F-4D97-AF65-F5344CB8AC3E}">
        <p14:creationId xmlns:p14="http://schemas.microsoft.com/office/powerpoint/2010/main" val="138071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656214" y="3059515"/>
            <a:ext cx="7831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The Magical Getaway Foundation (MGF)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is the only national charity dedicated to gifting </a:t>
            </a:r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first ever </a:t>
            </a:r>
            <a:r>
              <a:rPr lang="en-US" sz="2800" dirty="0">
                <a:latin typeface="Century Gothic" panose="020B0502020202020204" pitchFamily="34" charset="0"/>
              </a:rPr>
              <a:t>getaways/holidays to Australian children and their families; 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to bring </a:t>
            </a:r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hope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1D09D6-51A3-974D-8228-DA4D36924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0FA41-81AD-2440-BB9E-FA9064C4956D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</p:spTree>
    <p:extLst>
      <p:ext uri="{BB962C8B-B14F-4D97-AF65-F5344CB8AC3E}">
        <p14:creationId xmlns:p14="http://schemas.microsoft.com/office/powerpoint/2010/main" val="362855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1202420" y="2874645"/>
            <a:ext cx="76839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Based in Melbourne, Australia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Commenced in August 2013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Ambassadors - Kat Stewart &amp;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Steven Bradbury OAM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Inaugural Australian member of the ISTO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Relationship established with the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Family Holiday Association, UK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C89A1-F3E6-384C-BFEA-852878DA2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D2F94-2E9C-CF49-B6BC-FF3047396896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</p:spTree>
    <p:extLst>
      <p:ext uri="{BB962C8B-B14F-4D97-AF65-F5344CB8AC3E}">
        <p14:creationId xmlns:p14="http://schemas.microsoft.com/office/powerpoint/2010/main" val="5501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402465" y="2880737"/>
            <a:ext cx="4287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1 in 3 Australian </a:t>
            </a:r>
            <a:r>
              <a:rPr lang="en-US" sz="2800" dirty="0">
                <a:latin typeface="Century Gothic" panose="020B0502020202020204" pitchFamily="34" charset="0"/>
              </a:rPr>
              <a:t>children have never been on a getaway/holiday.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40F26C-633C-9545-9DB7-9936D28AB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C256D-0A90-1F43-AA98-0E928BAA49F5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  <p:pic>
        <p:nvPicPr>
          <p:cNvPr id="6" name="Picture 5" descr="A child looking at the water&#10;&#10;Description automatically generated">
            <a:extLst>
              <a:ext uri="{FF2B5EF4-FFF2-40B4-BE49-F238E27FC236}">
                <a16:creationId xmlns:a16="http://schemas.microsoft.com/office/drawing/2014/main" id="{62A8065B-A194-A34E-96FA-B214B705E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783">
            <a:off x="4888177" y="2515783"/>
            <a:ext cx="3968903" cy="297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523E0A-BB7E-6F45-951A-757090FABFEB}"/>
              </a:ext>
            </a:extLst>
          </p:cNvPr>
          <p:cNvSpPr txBox="1"/>
          <p:nvPr/>
        </p:nvSpPr>
        <p:spPr>
          <a:xfrm rot="169636">
            <a:off x="5552059" y="5537452"/>
            <a:ext cx="2616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entury Gothic" panose="020B0502020202020204" pitchFamily="34" charset="0"/>
              </a:rPr>
              <a:t>Swinge</a:t>
            </a:r>
            <a:r>
              <a:rPr lang="en-US" sz="1200" i="1" dirty="0">
                <a:latin typeface="Century Gothic" panose="020B0502020202020204" pitchFamily="34" charset="0"/>
              </a:rPr>
              <a:t> Family Holiday, Dec 2017</a:t>
            </a:r>
          </a:p>
        </p:txBody>
      </p:sp>
    </p:spTree>
    <p:extLst>
      <p:ext uri="{BB962C8B-B14F-4D97-AF65-F5344CB8AC3E}">
        <p14:creationId xmlns:p14="http://schemas.microsoft.com/office/powerpoint/2010/main" val="175877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721526" y="2354965"/>
            <a:ext cx="4337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First Ever Getaways/Holidays</a:t>
            </a:r>
          </a:p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Eligibility Criteria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6A27D7-A6A4-DD41-8169-68A37F44A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5C321-4295-0440-A9CF-0C2B61B6E460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AC2465-82F4-3F41-8D53-6A08B4865431}"/>
              </a:ext>
            </a:extLst>
          </p:cNvPr>
          <p:cNvSpPr/>
          <p:nvPr/>
        </p:nvSpPr>
        <p:spPr>
          <a:xfrm>
            <a:off x="721526" y="3936942"/>
            <a:ext cx="473178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Never been on a getaway/holiday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Prepared to tell their story to the Foundation; to share with others</a:t>
            </a:r>
          </a:p>
        </p:txBody>
      </p:sp>
      <p:pic>
        <p:nvPicPr>
          <p:cNvPr id="12" name="Picture 11" descr="A close up of a sandy beach&#10;&#10;Description automatically generated">
            <a:extLst>
              <a:ext uri="{FF2B5EF4-FFF2-40B4-BE49-F238E27FC236}">
                <a16:creationId xmlns:a16="http://schemas.microsoft.com/office/drawing/2014/main" id="{B720196C-BC03-F64C-9EA7-09AD5E234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2576">
            <a:off x="5479503" y="2922901"/>
            <a:ext cx="2256784" cy="3009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FEDD892-9E9A-5147-BF63-76344C0A8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7017">
            <a:off x="6690615" y="2077222"/>
            <a:ext cx="2243607" cy="156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658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898506" y="2615727"/>
            <a:ext cx="78015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First Ever Getaways/Holidays</a:t>
            </a:r>
          </a:p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Family Issues</a:t>
            </a:r>
          </a:p>
          <a:p>
            <a:pPr algn="ctr"/>
            <a:endParaRPr lang="en-US" sz="1600" b="1" dirty="0">
              <a:solidFill>
                <a:srgbClr val="EE9052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Domestic Violence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Homelessness / Unemployment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Kinship Care / Family Breakdown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Medical / Disabilities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Sexual Abuse / Other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135866-EC57-FA48-8606-8B625D127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370DE-8685-C148-9C30-DDC1A32F1E18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</p:spTree>
    <p:extLst>
      <p:ext uri="{BB962C8B-B14F-4D97-AF65-F5344CB8AC3E}">
        <p14:creationId xmlns:p14="http://schemas.microsoft.com/office/powerpoint/2010/main" val="184322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478257" y="2018710"/>
            <a:ext cx="4553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First Ever Getaways/</a:t>
            </a:r>
          </a:p>
          <a:p>
            <a:pPr algn="ctr"/>
            <a:r>
              <a:rPr lang="en-US" sz="28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Holidays Overview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9E1247-331F-1149-9D83-107B2D80B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93B89-04C5-8F4C-8460-AE7F0E205EA1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6CA40-FBE5-8F4A-8D10-D869D8991037}"/>
              </a:ext>
            </a:extLst>
          </p:cNvPr>
          <p:cNvSpPr/>
          <p:nvPr/>
        </p:nvSpPr>
        <p:spPr>
          <a:xfrm>
            <a:off x="478257" y="3072028"/>
            <a:ext cx="487221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Referred by organisations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Fully funded to locations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in Australia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Visits to 3 local tourist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attractions included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7 days/6 nights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maximum time</a:t>
            </a:r>
          </a:p>
        </p:txBody>
      </p:sp>
      <p:pic>
        <p:nvPicPr>
          <p:cNvPr id="14" name="Picture 13" descr="A small child in a pool of water&#10;&#10;Description automatically generated">
            <a:extLst>
              <a:ext uri="{FF2B5EF4-FFF2-40B4-BE49-F238E27FC236}">
                <a16:creationId xmlns:a16="http://schemas.microsoft.com/office/drawing/2014/main" id="{EE84C7D0-CF47-4145-AD12-46004CF96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635">
            <a:off x="5100938" y="2590133"/>
            <a:ext cx="3758615" cy="2818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E5189D-D8EA-4F49-9440-C8F6651F31E5}"/>
              </a:ext>
            </a:extLst>
          </p:cNvPr>
          <p:cNvSpPr txBox="1"/>
          <p:nvPr/>
        </p:nvSpPr>
        <p:spPr>
          <a:xfrm rot="203827">
            <a:off x="5425173" y="5443220"/>
            <a:ext cx="303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entury Gothic" panose="020B0502020202020204" pitchFamily="34" charset="0"/>
              </a:rPr>
              <a:t>Joyce Family Holiday, December 2018</a:t>
            </a:r>
          </a:p>
        </p:txBody>
      </p:sp>
    </p:spTree>
    <p:extLst>
      <p:ext uri="{BB962C8B-B14F-4D97-AF65-F5344CB8AC3E}">
        <p14:creationId xmlns:p14="http://schemas.microsoft.com/office/powerpoint/2010/main" val="275020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667851" y="3204535"/>
            <a:ext cx="78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F4592"/>
                </a:solidFill>
                <a:latin typeface="Century Gothic" panose="020B0502020202020204" pitchFamily="34" charset="0"/>
              </a:rPr>
              <a:t>It’s not about the holiday; </a:t>
            </a:r>
          </a:p>
          <a:p>
            <a:pPr algn="ctr"/>
            <a:r>
              <a:rPr lang="en-US" sz="4000" dirty="0">
                <a:solidFill>
                  <a:srgbClr val="7F4592"/>
                </a:solidFill>
                <a:latin typeface="Century Gothic" panose="020B0502020202020204" pitchFamily="34" charset="0"/>
              </a:rPr>
              <a:t>it’s what the </a:t>
            </a:r>
            <a:r>
              <a:rPr lang="en-US" sz="4000" b="1" dirty="0">
                <a:solidFill>
                  <a:srgbClr val="7F4592"/>
                </a:solidFill>
                <a:latin typeface="Century Gothic" panose="020B0502020202020204" pitchFamily="34" charset="0"/>
              </a:rPr>
              <a:t>holiday brings</a:t>
            </a:r>
            <a:r>
              <a:rPr lang="en-US" sz="4000" dirty="0">
                <a:solidFill>
                  <a:srgbClr val="7F459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488172-5DAD-D348-84AE-DDF4915DC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3" y="-1130475"/>
            <a:ext cx="9144000" cy="1790700"/>
          </a:xfrm>
        </p:spPr>
        <p:txBody>
          <a:bodyPr>
            <a:normAutofit/>
          </a:bodyPr>
          <a:lstStyle/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69D2E-4E99-224A-9DFB-D5CE32190066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</p:spTree>
    <p:extLst>
      <p:ext uri="{BB962C8B-B14F-4D97-AF65-F5344CB8AC3E}">
        <p14:creationId xmlns:p14="http://schemas.microsoft.com/office/powerpoint/2010/main" val="364286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7F933-0221-0945-BE9E-7A01AA8F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1"/>
          <a:stretch/>
        </p:blipFill>
        <p:spPr>
          <a:xfrm>
            <a:off x="240632" y="6105025"/>
            <a:ext cx="961788" cy="560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35319-4E64-3344-A302-EA3EFFB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79" y="5630779"/>
            <a:ext cx="1919921" cy="13344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6A98EA-61B0-1946-9937-443F5BAF477A}"/>
              </a:ext>
            </a:extLst>
          </p:cNvPr>
          <p:cNvSpPr txBox="1"/>
          <p:nvPr/>
        </p:nvSpPr>
        <p:spPr>
          <a:xfrm>
            <a:off x="59516" y="2507856"/>
            <a:ext cx="5258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E9052"/>
                </a:solidFill>
                <a:latin typeface="Century Gothic" panose="020B0502020202020204" pitchFamily="34" charset="0"/>
              </a:rPr>
              <a:t>Hope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160A6-21CE-934A-A731-DC8DA0E12DB9}"/>
              </a:ext>
            </a:extLst>
          </p:cNvPr>
          <p:cNvSpPr txBox="1">
            <a:spLocks/>
          </p:cNvSpPr>
          <p:nvPr/>
        </p:nvSpPr>
        <p:spPr>
          <a:xfrm>
            <a:off x="-3353" y="-1130475"/>
            <a:ext cx="914400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AU" sz="2800" dirty="0">
                <a:solidFill>
                  <a:srgbClr val="7F4592">
                    <a:alpha val="60000"/>
                  </a:srgbClr>
                </a:solidFill>
                <a:latin typeface="Century Gothic" panose="020B0502020202020204" pitchFamily="34" charset="0"/>
                <a:cs typeface="Abadi" panose="020F0502020204030204" pitchFamily="34" charset="0"/>
              </a:rPr>
              <a:t>E-week of Fair and Sustainable Tourism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A35F6B-BC35-1748-8E13-2A9BD8011D49}"/>
              </a:ext>
            </a:extLst>
          </p:cNvPr>
          <p:cNvSpPr txBox="1"/>
          <p:nvPr/>
        </p:nvSpPr>
        <p:spPr>
          <a:xfrm rot="21272265">
            <a:off x="4266946" y="801595"/>
            <a:ext cx="3042884" cy="648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It’s not about the holiday;</a:t>
            </a:r>
          </a:p>
          <a:p>
            <a:pPr algn="ctr">
              <a:spcAft>
                <a:spcPts val="500"/>
              </a:spcAft>
            </a:pPr>
            <a:r>
              <a:rPr lang="en-US" sz="1600" dirty="0">
                <a:solidFill>
                  <a:srgbClr val="0D81C1">
                    <a:alpha val="59000"/>
                  </a:srgbClr>
                </a:solidFill>
                <a:latin typeface="brushtipTravis" panose="02000400000000000000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it’s what the holiday brings.</a:t>
            </a:r>
          </a:p>
        </p:txBody>
      </p:sp>
      <p:pic>
        <p:nvPicPr>
          <p:cNvPr id="6" name="Picture 5" descr="A person in a wooded area&#10;&#10;Description automatically generated">
            <a:extLst>
              <a:ext uri="{FF2B5EF4-FFF2-40B4-BE49-F238E27FC236}">
                <a16:creationId xmlns:a16="http://schemas.microsoft.com/office/drawing/2014/main" id="{F45995A3-B505-2A4E-95C2-9090F579F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9" t="14130" r="15714"/>
          <a:stretch/>
        </p:blipFill>
        <p:spPr>
          <a:xfrm rot="240665">
            <a:off x="5212520" y="2596783"/>
            <a:ext cx="3479800" cy="2878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5E59B7-005C-7C49-A29E-6053067203CD}"/>
              </a:ext>
            </a:extLst>
          </p:cNvPr>
          <p:cNvSpPr/>
          <p:nvPr/>
        </p:nvSpPr>
        <p:spPr>
          <a:xfrm>
            <a:off x="504767" y="3785312"/>
            <a:ext cx="436797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7F4592"/>
                </a:solidFill>
                <a:latin typeface="Century Gothic" panose="020B0502020202020204" pitchFamily="34" charset="0"/>
              </a:rPr>
              <a:t>Hope is being able to see that there is light despite all of the darkness.</a:t>
            </a:r>
          </a:p>
          <a:p>
            <a:pPr algn="ctr"/>
            <a:endParaRPr lang="en-US" sz="1050" b="1" dirty="0">
              <a:solidFill>
                <a:srgbClr val="7F459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7F4592"/>
                </a:solidFill>
                <a:latin typeface="Century Gothic" panose="020B0502020202020204" pitchFamily="34" charset="0"/>
              </a:rPr>
              <a:t>Desmond Tutu</a:t>
            </a:r>
            <a:endParaRPr lang="en-US" b="1" dirty="0">
              <a:solidFill>
                <a:srgbClr val="7F4592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4BCAF8-AC58-ED48-B80D-6176227D4143}"/>
              </a:ext>
            </a:extLst>
          </p:cNvPr>
          <p:cNvSpPr txBox="1"/>
          <p:nvPr/>
        </p:nvSpPr>
        <p:spPr>
          <a:xfrm rot="203827">
            <a:off x="5374726" y="5553335"/>
            <a:ext cx="2882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entury Gothic" panose="020B0502020202020204" pitchFamily="34" charset="0"/>
              </a:rPr>
              <a:t>Kirsty’s Family Holiday, October 2019</a:t>
            </a:r>
          </a:p>
        </p:txBody>
      </p:sp>
    </p:spTree>
    <p:extLst>
      <p:ext uri="{BB962C8B-B14F-4D97-AF65-F5344CB8AC3E}">
        <p14:creationId xmlns:p14="http://schemas.microsoft.com/office/powerpoint/2010/main" val="261548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3439</TotalTime>
  <Words>788</Words>
  <Application>Microsoft Office PowerPoint</Application>
  <PresentationFormat>On-screen Show (4:3)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brushtipTravis</vt:lpstr>
      <vt:lpstr>Calibri</vt:lpstr>
      <vt:lpstr>Calibri Light</vt:lpstr>
      <vt:lpstr>Century Gothic</vt:lpstr>
      <vt:lpstr>Office Theme</vt:lpstr>
      <vt:lpstr>E-week of Fair and Sustainable Tourism for All</vt:lpstr>
      <vt:lpstr>E-week of Fair and Sustainable Tourism for All</vt:lpstr>
      <vt:lpstr>E-week of Fair and Sustainable Tourism for All</vt:lpstr>
      <vt:lpstr>E-week of Fair and Sustainable Tourism for All</vt:lpstr>
      <vt:lpstr>E-week of Fair and Sustainable Tourism for All</vt:lpstr>
      <vt:lpstr>E-week of Fair and Sustainable Tourism for All</vt:lpstr>
      <vt:lpstr>E-week of Fair and Sustainable Tourism for All</vt:lpstr>
      <vt:lpstr>E-week of Fair and Sustainable Tourism for All</vt:lpstr>
      <vt:lpstr>PowerPoint Presentation</vt:lpstr>
      <vt:lpstr>E-week of Fair and Sustainable Tourism for All</vt:lpstr>
      <vt:lpstr>PowerPoint Presentation</vt:lpstr>
      <vt:lpstr>PowerPoint Presentation</vt:lpstr>
      <vt:lpstr>PowerPoint Presentation</vt:lpstr>
      <vt:lpstr>PowerPoint Presentation</vt:lpstr>
      <vt:lpstr>E-week of Fair and Sustainable Tourism for All</vt:lpstr>
      <vt:lpstr>E-week of Fair and Sustainable Tourism for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 E-WEEK</dc:title>
  <dc:creator>Sarah | ADhesive</dc:creator>
  <cp:lastModifiedBy>Rosemary Teed</cp:lastModifiedBy>
  <cp:revision>56</cp:revision>
  <cp:lastPrinted>2020-06-02T19:56:55Z</cp:lastPrinted>
  <dcterms:created xsi:type="dcterms:W3CDTF">2020-05-21T03:11:06Z</dcterms:created>
  <dcterms:modified xsi:type="dcterms:W3CDTF">2020-06-05T23:53:24Z</dcterms:modified>
</cp:coreProperties>
</file>